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openxmlformats-officedocument.drawingml.chartshapes+xml" PartName="/ppt/drawings/drawing3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PJ9y3vk+6RXPKxqjgoFESWmKz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EE42A8-519B-42EC-95CC-9034A820892F}">
  <a:tblStyle styleId="{F5EE42A8-519B-42EC-95CC-9034A82089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H:\Bureau\SPC\BASE%20DE%20DONNEES%20ECHANTILLONS%20SPM%20TRVIH%2029-04-2020%20V2.xls" TargetMode="Externa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1.xlsx"/><Relationship Id="rId4" Type="http://schemas.openxmlformats.org/officeDocument/2006/relationships/chartUserShapes" Target="../drawings/drawing2.xm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USER\Desktop\Nouveau%20Feuille%20de%20calcul%20Microsoft%20Excel.xlsx" TargetMode="Externa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Feuil4!$DW$17</c:f>
              <c:strCache>
                <c:ptCount val="1"/>
                <c:pt idx="0">
                  <c:v>01191K200S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Feuil4!$DV$18:$DV$22</c:f>
              <c:strCache>
                <c:ptCount val="5"/>
                <c:pt idx="0">
                  <c:v>Analytical sensitivity using dilution panels of samples containing anti-HIV-1, anti-HIV-2 and anti-HIV-1+HIV-2 antibodies</c:v>
                </c:pt>
                <c:pt idx="1">
                  <c:v>Intra-analytical precision using the last positive of a panel of dilution series</c:v>
                </c:pt>
                <c:pt idx="2">
                  <c:v>Analytical sensitivity using samples with low anti-HIV-1 antibody titres</c:v>
                </c:pt>
                <c:pt idx="3">
                  <c:v>Analytical sensitivity using samples from HIV-1 seroconverting patients </c:v>
                </c:pt>
                <c:pt idx="4">
                  <c:v>Analytical sensitivity from undiluted reconverted sera containing anti-HIV-1, anti-HIV-2 antibodies</c:v>
                </c:pt>
              </c:strCache>
            </c:strRef>
          </c:cat>
          <c:val>
            <c:numRef>
              <c:f>Feuil4!$DW$18:$DW$22</c:f>
              <c:numCache>
                <c:formatCode>0%</c:formatCode>
                <c:ptCount val="5"/>
                <c:pt idx="0">
                  <c:v>0.96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Feuil4!$DX$17</c:f>
              <c:strCache>
                <c:ptCount val="1"/>
                <c:pt idx="0">
                  <c:v>01314K200R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Feuil4!$DV$18:$DV$22</c:f>
              <c:strCache>
                <c:ptCount val="5"/>
                <c:pt idx="0">
                  <c:v>Analytical sensitivity using dilution panels of samples containing anti-HIV-1, anti-HIV-2 and anti-HIV-1+HIV-2 antibodies</c:v>
                </c:pt>
                <c:pt idx="1">
                  <c:v>Intra-analytical precision using the last positive of a panel of dilution series</c:v>
                </c:pt>
                <c:pt idx="2">
                  <c:v>Analytical sensitivity using samples with low anti-HIV-1 antibody titres</c:v>
                </c:pt>
                <c:pt idx="3">
                  <c:v>Analytical sensitivity using samples from HIV-1 seroconverting patients </c:v>
                </c:pt>
                <c:pt idx="4">
                  <c:v>Analytical sensitivity from undiluted reconverted sera containing anti-HIV-1, anti-HIV-2 antibodies</c:v>
                </c:pt>
              </c:strCache>
            </c:strRef>
          </c:cat>
          <c:val>
            <c:numRef>
              <c:f>Feuil4!$DX$18:$DX$22</c:f>
              <c:numCache>
                <c:formatCode>0%</c:formatCode>
                <c:ptCount val="5"/>
                <c:pt idx="0">
                  <c:v>0.94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Feuil4!$DY$17</c:f>
              <c:strCache>
                <c:ptCount val="1"/>
                <c:pt idx="0">
                  <c:v>01321K200S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Feuil4!$DV$18:$DV$22</c:f>
              <c:strCache>
                <c:ptCount val="5"/>
                <c:pt idx="0">
                  <c:v>Analytical sensitivity using dilution panels of samples containing anti-HIV-1, anti-HIV-2 and anti-HIV-1+HIV-2 antibodies</c:v>
                </c:pt>
                <c:pt idx="1">
                  <c:v>Intra-analytical precision using the last positive of a panel of dilution series</c:v>
                </c:pt>
                <c:pt idx="2">
                  <c:v>Analytical sensitivity using samples with low anti-HIV-1 antibody titres</c:v>
                </c:pt>
                <c:pt idx="3">
                  <c:v>Analytical sensitivity using samples from HIV-1 seroconverting patients </c:v>
                </c:pt>
                <c:pt idx="4">
                  <c:v>Analytical sensitivity from undiluted reconverted sera containing anti-HIV-1, anti-HIV-2 antibodies</c:v>
                </c:pt>
              </c:strCache>
            </c:strRef>
          </c:cat>
          <c:val>
            <c:numRef>
              <c:f>Feuil4!$DY$18:$DY$22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09500512"/>
        <c:axId val="-1809504864"/>
      </c:barChart>
      <c:catAx>
        <c:axId val="-180950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809504864"/>
        <c:crosses val="autoZero"/>
        <c:auto val="1"/>
        <c:lblAlgn val="ctr"/>
        <c:lblOffset val="100"/>
        <c:noMultiLvlLbl val="0"/>
      </c:catAx>
      <c:valAx>
        <c:axId val="-1809504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80950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936621933793678"/>
          <c:y val="0.9060435333514345"/>
          <c:w val="0.40447979503755349"/>
          <c:h val="7.553618960759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Feuil4!$DV$37:$DV$41</c:f>
              <c:strCache>
                <c:ptCount val="5"/>
                <c:pt idx="0">
                  <c:v>Analytical sensitivity using dilution panels of samples containing anti-HIV-1, anti-HIV-2 and anti-HIV-1+HIV-2 antibodies</c:v>
                </c:pt>
                <c:pt idx="1">
                  <c:v>Intra-analytical precision using the last positive of a panel of dilution series</c:v>
                </c:pt>
                <c:pt idx="2">
                  <c:v>Analytical sensitivity using samples with low anti-HIV-1 antibody titres</c:v>
                </c:pt>
                <c:pt idx="3">
                  <c:v>Analytical sensitivity using samples from HIV-1 seroconverting patients </c:v>
                </c:pt>
                <c:pt idx="4">
                  <c:v>Analytical sensitivity from undiluted reconverted sera containing anti-HIV-1, anti-HIV-2 antibodies</c:v>
                </c:pt>
              </c:strCache>
            </c:strRef>
          </c:cat>
          <c:val>
            <c:numRef>
              <c:f>Feuil4!$DW$37:$DW$41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809504320"/>
        <c:axId val="-1809502144"/>
      </c:barChart>
      <c:catAx>
        <c:axId val="-180950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809502144"/>
        <c:crosses val="autoZero"/>
        <c:auto val="1"/>
        <c:lblAlgn val="ctr"/>
        <c:lblOffset val="100"/>
        <c:noMultiLvlLbl val="0"/>
      </c:catAx>
      <c:valAx>
        <c:axId val="-1809502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80950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Feuil1!$D$19</c:f>
              <c:strCache>
                <c:ptCount val="1"/>
                <c:pt idx="0">
                  <c:v>Determine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Feuil1!$B$20:$C$27</c:f>
              <c:strCache>
                <c:ptCount val="8"/>
                <c:pt idx="0">
                  <c:v>January 2020</c:v>
                </c:pt>
                <c:pt idx="1">
                  <c:v>October 2023</c:v>
                </c:pt>
                <c:pt idx="2">
                  <c:v>Capital</c:v>
                </c:pt>
                <c:pt idx="3">
                  <c:v>Inland cities</c:v>
                </c:pt>
                <c:pt idx="4">
                  <c:v>University Hospitals</c:v>
                </c:pt>
                <c:pt idx="5">
                  <c:v>Regional Hospital</c:v>
                </c:pt>
                <c:pt idx="6">
                  <c:v>Health District</c:v>
                </c:pt>
                <c:pt idx="7">
                  <c:v>First contact-healthcare facility</c:v>
                </c:pt>
              </c:strCache>
              <c:extLst xmlns:c16r2="http://schemas.microsoft.com/office/drawing/2015/06/chart"/>
            </c:strRef>
          </c:cat>
          <c:val>
            <c:numRef>
              <c:f>Feuil1!$D$20:$D$27</c:f>
              <c:numCache>
                <c:formatCode>General</c:formatCode>
                <c:ptCount val="8"/>
                <c:pt idx="0">
                  <c:v>24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3</c:v>
                </c:pt>
                <c:pt idx="5">
                  <c:v>15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2-436E-87D8-CF09384BF547}"/>
            </c:ext>
          </c:extLst>
        </c:ser>
        <c:ser>
          <c:idx val="1"/>
          <c:order val="1"/>
          <c:tx>
            <c:strRef>
              <c:f>Feuil1!$E$19</c:f>
              <c:strCache>
                <c:ptCount val="1"/>
                <c:pt idx="0">
                  <c:v>Bioline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Feuil1!$B$20:$C$27</c:f>
              <c:strCache>
                <c:ptCount val="8"/>
                <c:pt idx="0">
                  <c:v>January 2020</c:v>
                </c:pt>
                <c:pt idx="1">
                  <c:v>October 2023</c:v>
                </c:pt>
                <c:pt idx="2">
                  <c:v>Capital</c:v>
                </c:pt>
                <c:pt idx="3">
                  <c:v>Inland cities</c:v>
                </c:pt>
                <c:pt idx="4">
                  <c:v>University Hospitals</c:v>
                </c:pt>
                <c:pt idx="5">
                  <c:v>Regional Hospital</c:v>
                </c:pt>
                <c:pt idx="6">
                  <c:v>Health District</c:v>
                </c:pt>
                <c:pt idx="7">
                  <c:v>First contact-healthcare facility</c:v>
                </c:pt>
              </c:strCache>
              <c:extLst xmlns:c16r2="http://schemas.microsoft.com/office/drawing/2015/06/chart"/>
            </c:strRef>
          </c:cat>
          <c:val>
            <c:numRef>
              <c:f>Feuil1!$E$20:$E$27</c:f>
              <c:numCache>
                <c:formatCode>General</c:formatCode>
                <c:ptCount val="8"/>
                <c:pt idx="0">
                  <c:v>19</c:v>
                </c:pt>
                <c:pt idx="1">
                  <c:v>1</c:v>
                </c:pt>
                <c:pt idx="2">
                  <c:v>5</c:v>
                </c:pt>
                <c:pt idx="3">
                  <c:v>15</c:v>
                </c:pt>
                <c:pt idx="4">
                  <c:v>3</c:v>
                </c:pt>
                <c:pt idx="5">
                  <c:v>13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2-436E-87D8-CF09384BF547}"/>
            </c:ext>
          </c:extLst>
        </c:ser>
        <c:ser>
          <c:idx val="2"/>
          <c:order val="2"/>
          <c:tx>
            <c:strRef>
              <c:f>Feuil1!$F$19</c:f>
              <c:strCache>
                <c:ptCount val="1"/>
                <c:pt idx="0">
                  <c:v>Stat-Pak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Feuil1!$B$20:$C$27</c:f>
              <c:strCache>
                <c:ptCount val="8"/>
                <c:pt idx="0">
                  <c:v>January 2020</c:v>
                </c:pt>
                <c:pt idx="1">
                  <c:v>October 2023</c:v>
                </c:pt>
                <c:pt idx="2">
                  <c:v>Capital</c:v>
                </c:pt>
                <c:pt idx="3">
                  <c:v>Inland cities</c:v>
                </c:pt>
                <c:pt idx="4">
                  <c:v>University Hospitals</c:v>
                </c:pt>
                <c:pt idx="5">
                  <c:v>Regional Hospital</c:v>
                </c:pt>
                <c:pt idx="6">
                  <c:v>Health District</c:v>
                </c:pt>
                <c:pt idx="7">
                  <c:v>First contact-healthcare facility</c:v>
                </c:pt>
              </c:strCache>
              <c:extLst xmlns:c16r2="http://schemas.microsoft.com/office/drawing/2015/06/chart"/>
            </c:strRef>
          </c:cat>
          <c:val>
            <c:numRef>
              <c:f>Feuil1!$F$20:$F$27</c:f>
              <c:numCache>
                <c:formatCode>General</c:formatCode>
                <c:ptCount val="8"/>
                <c:pt idx="0">
                  <c:v>23</c:v>
                </c:pt>
                <c:pt idx="1">
                  <c:v>0</c:v>
                </c:pt>
                <c:pt idx="2">
                  <c:v>7</c:v>
                </c:pt>
                <c:pt idx="3">
                  <c:v>16</c:v>
                </c:pt>
                <c:pt idx="4">
                  <c:v>5</c:v>
                </c:pt>
                <c:pt idx="5">
                  <c:v>13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2-436E-87D8-CF09384BF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33106656"/>
        <c:axId val="-1333111008"/>
      </c:barChart>
      <c:catAx>
        <c:axId val="-133310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333111008"/>
        <c:crosses val="autoZero"/>
        <c:auto val="1"/>
        <c:lblAlgn val="ctr"/>
        <c:lblOffset val="100"/>
        <c:noMultiLvlLbl val="0"/>
      </c:catAx>
      <c:valAx>
        <c:axId val="-1333111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33310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926422224330388"/>
          <c:y val="8.1716672142389368E-2"/>
          <c:w val="0.29073577775669607"/>
          <c:h val="6.4180835558534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0.47013</cdr:x>
      <cdr:y>0.29847</cdr:y>
    </cdr:from>
    <cdr:to>
      <cdr:x>0.5115</cdr:x>
      <cdr:y>0.37436</cdr:y>
    </cdr:to>
    <cdr:sp macro="" textlink="">
      <cdr:nvSpPr>
        <cdr:cNvPr id="2" name="ZoneTexte 14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4C4EC7C4-F1C6-4E21-90FB-D4AD6E533CC5}"/>
            </a:ext>
          </a:extLst>
        </cdr:cNvPr>
        <cdr:cNvSpPr txBox="1"/>
      </cdr:nvSpPr>
      <cdr:spPr>
        <a:xfrm xmlns:a="http://schemas.openxmlformats.org/drawingml/2006/main">
          <a:off x="5403727" y="1028908"/>
          <a:ext cx="475488" cy="261610"/>
        </a:xfrm>
        <a:prstGeom xmlns:a="http://schemas.openxmlformats.org/drawingml/2006/main" prst="rect">
          <a:avLst/>
        </a:prstGeom>
        <a:solidFill xmlns:a="http://schemas.openxmlformats.org/drawingml/2006/main">
          <a:srgbClr val="93C393"/>
        </a:solidFill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8</a:t>
          </a:r>
          <a:r>
            <a:rPr lang="fr-FR" sz="1100" b="1" dirty="0" smtClean="0"/>
            <a:t>0</a:t>
          </a:r>
          <a:r>
            <a:rPr lang="fr-FR" sz="1100" b="1" dirty="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0.47772</cdr:x>
      <cdr:y>0.01079</cdr:y>
    </cdr:from>
    <cdr:to>
      <cdr:x>0.51983</cdr:x>
      <cdr:y>0.08091</cdr:y>
    </cdr:to>
    <cdr:sp macro="" textlink="">
      <cdr:nvSpPr>
        <cdr:cNvPr id="2" name="ZoneTexte 14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4C4EC7C4-F1C6-4E21-90FB-D4AD6E533CC5}"/>
            </a:ext>
          </a:extLst>
        </cdr:cNvPr>
        <cdr:cNvSpPr txBox="1"/>
      </cdr:nvSpPr>
      <cdr:spPr>
        <a:xfrm xmlns:a="http://schemas.openxmlformats.org/drawingml/2006/main">
          <a:off x="5394869" y="40241"/>
          <a:ext cx="475488" cy="261610"/>
        </a:xfrm>
        <a:prstGeom xmlns:a="http://schemas.openxmlformats.org/drawingml/2006/main" prst="rect">
          <a:avLst/>
        </a:prstGeom>
        <a:solidFill xmlns:a="http://schemas.openxmlformats.org/drawingml/2006/main">
          <a:srgbClr val="DE78DE"/>
        </a:solidFill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90%</a:t>
          </a:r>
        </a:p>
      </cdr:txBody>
    </cdr:sp>
  </cdr:relSizeAnchor>
  <cdr:relSizeAnchor xmlns:cdr="http://schemas.openxmlformats.org/drawingml/2006/chartDrawing">
    <cdr:from>
      <cdr:x>0.49831</cdr:x>
      <cdr:y>0.07228</cdr:y>
    </cdr:from>
    <cdr:to>
      <cdr:x>0.49831</cdr:x>
      <cdr:y>0.22343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59CDA019-E710-4AD6-B1B2-2D2E148BFCF0}"/>
            </a:ext>
          </a:extLst>
        </cdr:cNvPr>
        <cdr:cNvCxnSpPr/>
      </cdr:nvCxnSpPr>
      <cdr:spPr>
        <a:xfrm xmlns:a="http://schemas.openxmlformats.org/drawingml/2006/main">
          <a:off x="5627352" y="269669"/>
          <a:ext cx="0" cy="56388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0.49831</cdr:x>
      <cdr:y>0.22343</cdr:y>
    </cdr:from>
    <cdr:to>
      <cdr:x>0.49831</cdr:x>
      <cdr:y>0.37457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59CDA019-E710-4AD6-B1B2-2D2E148BFCF0}"/>
            </a:ext>
          </a:extLst>
        </cdr:cNvPr>
        <cdr:cNvCxnSpPr/>
      </cdr:nvCxnSpPr>
      <cdr:spPr>
        <a:xfrm xmlns:a="http://schemas.openxmlformats.org/drawingml/2006/main">
          <a:off x="5627352" y="833549"/>
          <a:ext cx="0" cy="56388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0.49326</cdr:x>
      <cdr:y>0.43464</cdr:y>
    </cdr:from>
    <cdr:to>
      <cdr:x>0.49326</cdr:x>
      <cdr:y>0.58578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59CDA019-E710-4AD6-B1B2-2D2E148BFCF0}"/>
            </a:ext>
          </a:extLst>
        </cdr:cNvPr>
        <cdr:cNvCxnSpPr/>
      </cdr:nvCxnSpPr>
      <cdr:spPr>
        <a:xfrm xmlns:a="http://schemas.openxmlformats.org/drawingml/2006/main">
          <a:off x="5570351" y="1621536"/>
          <a:ext cx="0" cy="56388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33CC33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0.4929</cdr:x>
      <cdr:y>0.58061</cdr:y>
    </cdr:from>
    <cdr:to>
      <cdr:x>0.4929</cdr:x>
      <cdr:y>0.73175</cdr:y>
    </cdr:to>
    <cdr:cxnSp macro="">
      <cdr:nvCxnSpPr>
        <cdr:cNvPr id="9" name="Connecteur droit 8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:a16="http://schemas.microsoft.com/office/drawing/2014/main" xmlns="" id="{59CDA019-E710-4AD6-B1B2-2D2E148BFCF0}"/>
            </a:ext>
          </a:extLst>
        </cdr:cNvPr>
        <cdr:cNvCxnSpPr/>
      </cdr:nvCxnSpPr>
      <cdr:spPr>
        <a:xfrm xmlns:a="http://schemas.openxmlformats.org/drawingml/2006/main">
          <a:off x="5566287" y="2166112"/>
          <a:ext cx="0" cy="56388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33CC33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0.24809</cdr:x>
      <cdr:y>0.7438</cdr:y>
    </cdr:from>
    <cdr:to>
      <cdr:x>0.44669</cdr:x>
      <cdr:y>0.80846</cdr:y>
    </cdr:to>
    <cdr:sp macro="" textlink="">
      <cdr:nvSpPr>
        <cdr:cNvPr id="2" name="Accolade ouvrante 1"/>
        <cdr:cNvSpPr/>
      </cdr:nvSpPr>
      <cdr:spPr>
        <a:xfrm xmlns:a="http://schemas.openxmlformats.org/drawingml/2006/main" rot="16200000">
          <a:off x="3368741" y="2515044"/>
          <a:ext cx="293239" cy="2009648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0.27746</cdr:x>
      <cdr:y>0.84543</cdr:y>
    </cdr:from>
    <cdr:to>
      <cdr:x>0.41416</cdr:x>
      <cdr:y>0.92687</cdr:y>
    </cdr:to>
    <cdr:sp macro="" textlink="">
      <cdr:nvSpPr>
        <cdr:cNvPr id="3" name="ZoneTexte 5"/>
        <cdr:cNvSpPr txBox="1"/>
      </cdr:nvSpPr>
      <cdr:spPr>
        <a:xfrm xmlns:a="http://schemas.openxmlformats.org/drawingml/2006/main">
          <a:off x="2807755" y="3834162"/>
          <a:ext cx="1383245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I" dirty="0"/>
            <a:t>Location </a:t>
          </a:r>
          <a:endParaRPr lang="fr-FR" dirty="0"/>
        </a:p>
      </cdr:txBody>
    </cdr:sp>
  </cdr:relSizeAnchor>
  <cdr:relSizeAnchor xmlns:cdr="http://schemas.openxmlformats.org/drawingml/2006/chartDrawing">
    <cdr:from>
      <cdr:x>0.4738</cdr:x>
      <cdr:y>0.84543</cdr:y>
    </cdr:from>
    <cdr:to>
      <cdr:x>0.9991</cdr:x>
      <cdr:y>0.91009</cdr:y>
    </cdr:to>
    <cdr:sp macro="" textlink="">
      <cdr:nvSpPr>
        <cdr:cNvPr id="6" name="Accolade ouvrante 5"/>
        <cdr:cNvSpPr/>
      </cdr:nvSpPr>
      <cdr:spPr>
        <a:xfrm xmlns:a="http://schemas.openxmlformats.org/drawingml/2006/main" rot="16200000">
          <a:off x="7305742" y="1322927"/>
          <a:ext cx="293239" cy="5315709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  <cdr:relSizeAnchor xmlns:cdr="http://schemas.openxmlformats.org/drawingml/2006/chartDrawing">
    <cdr:from>
      <cdr:x>0.63078</cdr:x>
      <cdr:y>0.90107</cdr:y>
    </cdr:from>
    <cdr:to>
      <cdr:x>0.84789</cdr:x>
      <cdr:y>0.98251</cdr:y>
    </cdr:to>
    <cdr:sp macro="" textlink="">
      <cdr:nvSpPr>
        <cdr:cNvPr id="7" name="ZoneTexte 5"/>
        <cdr:cNvSpPr txBox="1"/>
      </cdr:nvSpPr>
      <cdr:spPr>
        <a:xfrm xmlns:a="http://schemas.openxmlformats.org/drawingml/2006/main">
          <a:off x="6383090" y="4086518"/>
          <a:ext cx="2197014" cy="3693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I" dirty="0"/>
            <a:t>Collection site</a:t>
          </a:r>
          <a:endParaRPr lang="fr-FR" dirty="0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16.jpg"/><Relationship Id="rId6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image" Target="../media/image32.png"/><Relationship Id="rId11" Type="http://schemas.openxmlformats.org/officeDocument/2006/relationships/image" Target="../media/image24.png"/><Relationship Id="rId22" Type="http://schemas.openxmlformats.org/officeDocument/2006/relationships/image" Target="../media/image36.png"/><Relationship Id="rId10" Type="http://schemas.openxmlformats.org/officeDocument/2006/relationships/image" Target="../media/image22.png"/><Relationship Id="rId21" Type="http://schemas.openxmlformats.org/officeDocument/2006/relationships/image" Target="../media/image28.png"/><Relationship Id="rId13" Type="http://schemas.openxmlformats.org/officeDocument/2006/relationships/image" Target="../media/image33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9" Type="http://schemas.openxmlformats.org/officeDocument/2006/relationships/image" Target="../media/image16.jpg"/><Relationship Id="rId15" Type="http://schemas.openxmlformats.org/officeDocument/2006/relationships/image" Target="../media/image31.png"/><Relationship Id="rId14" Type="http://schemas.openxmlformats.org/officeDocument/2006/relationships/image" Target="../media/image34.png"/><Relationship Id="rId17" Type="http://schemas.openxmlformats.org/officeDocument/2006/relationships/image" Target="../media/image35.png"/><Relationship Id="rId16" Type="http://schemas.openxmlformats.org/officeDocument/2006/relationships/image" Target="../media/image25.png"/><Relationship Id="rId5" Type="http://schemas.openxmlformats.org/officeDocument/2006/relationships/image" Target="../media/image30.png"/><Relationship Id="rId19" Type="http://schemas.openxmlformats.org/officeDocument/2006/relationships/image" Target="../media/image26.png"/><Relationship Id="rId6" Type="http://schemas.openxmlformats.org/officeDocument/2006/relationships/image" Target="../media/image21.png"/><Relationship Id="rId18" Type="http://schemas.openxmlformats.org/officeDocument/2006/relationships/image" Target="../media/image29.png"/><Relationship Id="rId7" Type="http://schemas.openxmlformats.org/officeDocument/2006/relationships/image" Target="../media/image37.png"/><Relationship Id="rId8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fr-FR"/>
              <a:t>POST MARKETING SURVEILLANCE OF HIV RAPID TESTS IN COTE D’IVOIRE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366093" y="4741378"/>
            <a:ext cx="54598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 u="none" cap="none" strike="noStrik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Dr CABLAN Arsher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 u="none" cap="none" strike="noStrik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MOH/NPHL/ PMS program coordinator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 u="none" cap="none" strike="noStrik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RTCQI Best practise meeting, Cape Town June 3-7, 2024</a:t>
            </a:r>
            <a:endParaRPr b="1" i="1" sz="1800" u="none" cap="none" strike="noStrik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400"/>
              <a:t>‹#›</a:t>
            </a:fld>
            <a:endParaRPr b="1" sz="2400"/>
          </a:p>
        </p:txBody>
      </p:sp>
      <p:pic>
        <p:nvPicPr>
          <p:cNvPr descr="IMG-20210429-WA0026"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262" y="280364"/>
            <a:ext cx="1492984" cy="140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0182" y="136525"/>
            <a:ext cx="1407795" cy="140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86062" y="4864532"/>
            <a:ext cx="1381733" cy="140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636" y="4994850"/>
            <a:ext cx="1804357" cy="1400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type="title"/>
          </p:nvPr>
        </p:nvSpPr>
        <p:spPr>
          <a:xfrm>
            <a:off x="838200" y="365125"/>
            <a:ext cx="10896600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METHODOLOGY</a:t>
            </a:r>
            <a:endParaRPr/>
          </a:p>
        </p:txBody>
      </p:sp>
      <p:sp>
        <p:nvSpPr>
          <p:cNvPr id="189" name="Google Shape;189;p10"/>
          <p:cNvSpPr txBox="1"/>
          <p:nvPr>
            <p:ph idx="1" type="body"/>
          </p:nvPr>
        </p:nvSpPr>
        <p:spPr>
          <a:xfrm>
            <a:off x="838200" y="1825625"/>
            <a:ext cx="10896600" cy="489585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Performing rapid tests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Testing according to the manufacturer's recommendations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Reading of the results by two independent technicians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If discrepant results, then third reading by a supervisor, the final result is the one that is read twice out of the three. 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190" name="Google Shape;19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pic>
        <p:nvPicPr>
          <p:cNvPr descr="RÃ©sultat de recherche d'images pour &quot;SD bioline hiv-1/2, instructions use&quot;"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8691" y="4273550"/>
            <a:ext cx="4887809" cy="250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RESULTS</a:t>
            </a:r>
            <a:endParaRPr/>
          </a:p>
        </p:txBody>
      </p:sp>
      <p:sp>
        <p:nvSpPr>
          <p:cNvPr id="197" name="Google Shape;19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400"/>
              <a:t>‹#›</a:t>
            </a:fld>
            <a:endParaRPr b="1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INTERCOMPARISON OF BATCHES AT THE CENTRAL MEDICAL STORE</a:t>
            </a:r>
            <a:endParaRPr b="1"/>
          </a:p>
        </p:txBody>
      </p:sp>
      <p:sp>
        <p:nvSpPr>
          <p:cNvPr id="203" name="Google Shape;20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FR" sz="2400"/>
              <a:t>‹#›</a:t>
            </a:fld>
            <a:endParaRPr b="1" sz="2400"/>
          </a:p>
        </p:txBody>
      </p:sp>
      <p:sp>
        <p:nvSpPr>
          <p:cNvPr id="204" name="Google Shape;204;p12"/>
          <p:cNvSpPr txBox="1"/>
          <p:nvPr/>
        </p:nvSpPr>
        <p:spPr>
          <a:xfrm>
            <a:off x="1044296" y="4910328"/>
            <a:ext cx="9693423" cy="120032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Chembio HIV 1/2 STAT-PAK could not be evaluated in a lot-to-lot comparison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only one batch was available at the central warehouse.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this lot was used as a reference lot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13"/>
          <p:cNvCxnSpPr/>
          <p:nvPr/>
        </p:nvCxnSpPr>
        <p:spPr>
          <a:xfrm>
            <a:off x="5961511" y="3328416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33CC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13"/>
          <p:cNvSpPr txBox="1"/>
          <p:nvPr/>
        </p:nvSpPr>
        <p:spPr>
          <a:xfrm>
            <a:off x="1874769" y="6143940"/>
            <a:ext cx="9664959" cy="64633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batches of Determine taken from the central warehouse comply with the acceptability criteria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defined in comparison to the reference lot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13"/>
          <p:cNvCxnSpPr/>
          <p:nvPr/>
        </p:nvCxnSpPr>
        <p:spPr>
          <a:xfrm>
            <a:off x="762000" y="5654040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13"/>
          <p:cNvSpPr txBox="1"/>
          <p:nvPr/>
        </p:nvSpPr>
        <p:spPr>
          <a:xfrm>
            <a:off x="80751" y="6248400"/>
            <a:ext cx="1735732" cy="30777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 d’acceptabilité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>
            <a:off x="7694077" y="1971228"/>
            <a:ext cx="475488" cy="261610"/>
          </a:xfrm>
          <a:prstGeom prst="rect">
            <a:avLst/>
          </a:prstGeom>
          <a:solidFill>
            <a:srgbClr val="DE78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/>
          </a:p>
        </p:txBody>
      </p:sp>
      <p:sp>
        <p:nvSpPr>
          <p:cNvPr id="214" name="Google Shape;214;p13"/>
          <p:cNvSpPr txBox="1"/>
          <p:nvPr>
            <p:ph type="title"/>
          </p:nvPr>
        </p:nvSpPr>
        <p:spPr>
          <a:xfrm>
            <a:off x="838200" y="365125"/>
            <a:ext cx="10515600" cy="1033079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LOT COMPARISON : DETERMINE</a:t>
            </a:r>
            <a:endParaRPr/>
          </a:p>
        </p:txBody>
      </p:sp>
      <p:sp>
        <p:nvSpPr>
          <p:cNvPr id="215" name="Google Shape;215;p13"/>
          <p:cNvSpPr txBox="1"/>
          <p:nvPr>
            <p:ph idx="12" type="sldNum"/>
          </p:nvPr>
        </p:nvSpPr>
        <p:spPr>
          <a:xfrm>
            <a:off x="9241536" y="637361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graphicFrame>
        <p:nvGraphicFramePr>
          <p:cNvPr id="216" name="Google Shape;216;p13"/>
          <p:cNvGraphicFramePr/>
          <p:nvPr/>
        </p:nvGraphicFramePr>
        <p:xfrm>
          <a:off x="320040" y="2056454"/>
          <a:ext cx="11494008" cy="3447288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217" name="Google Shape;217;p13"/>
          <p:cNvCxnSpPr/>
          <p:nvPr/>
        </p:nvCxnSpPr>
        <p:spPr>
          <a:xfrm>
            <a:off x="7926560" y="2200656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13"/>
          <p:cNvCxnSpPr/>
          <p:nvPr/>
        </p:nvCxnSpPr>
        <p:spPr>
          <a:xfrm>
            <a:off x="7926560" y="2764536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13"/>
          <p:cNvCxnSpPr/>
          <p:nvPr/>
        </p:nvCxnSpPr>
        <p:spPr>
          <a:xfrm>
            <a:off x="5961511" y="3892296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33CC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3"/>
          <p:cNvSpPr txBox="1"/>
          <p:nvPr/>
        </p:nvSpPr>
        <p:spPr>
          <a:xfrm>
            <a:off x="7703221" y="4992624"/>
            <a:ext cx="475488" cy="261610"/>
          </a:xfrm>
          <a:prstGeom prst="rect">
            <a:avLst/>
          </a:prstGeom>
          <a:solidFill>
            <a:srgbClr val="DE78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/>
          </a:p>
        </p:txBody>
      </p:sp>
      <p:cxnSp>
        <p:nvCxnSpPr>
          <p:cNvPr id="221" name="Google Shape;221;p13"/>
          <p:cNvCxnSpPr/>
          <p:nvPr/>
        </p:nvCxnSpPr>
        <p:spPr>
          <a:xfrm>
            <a:off x="7926560" y="4428744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13"/>
          <p:cNvCxnSpPr/>
          <p:nvPr/>
        </p:nvCxnSpPr>
        <p:spPr>
          <a:xfrm>
            <a:off x="910975" y="5663184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33CC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13"/>
          <p:cNvSpPr txBox="1"/>
          <p:nvPr/>
        </p:nvSpPr>
        <p:spPr>
          <a:xfrm>
            <a:off x="1315795" y="1561182"/>
            <a:ext cx="4217950" cy="36933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Determine reference batche : 00925K200R</a:t>
            </a:r>
            <a:endParaRPr b="1" i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/>
        </p:nvSpPr>
        <p:spPr>
          <a:xfrm>
            <a:off x="2062004" y="6143940"/>
            <a:ext cx="9154494" cy="646331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batche of Bioline taken from the central warehouse comply with the acceptability criteria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defined in comparison to the reference lot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14"/>
          <p:cNvCxnSpPr/>
          <p:nvPr/>
        </p:nvCxnSpPr>
        <p:spPr>
          <a:xfrm>
            <a:off x="762000" y="5654040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0" name="Google Shape;230;p14"/>
          <p:cNvSpPr txBox="1"/>
          <p:nvPr/>
        </p:nvSpPr>
        <p:spPr>
          <a:xfrm>
            <a:off x="80751" y="6248400"/>
            <a:ext cx="1735732" cy="30777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 d’acceptabilité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8107680" y="16906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LOT COMPARISON : BIOLINE</a:t>
            </a:r>
            <a:endParaRPr b="1"/>
          </a:p>
        </p:txBody>
      </p:sp>
      <p:sp>
        <p:nvSpPr>
          <p:cNvPr id="233" name="Google Shape;233;p14"/>
          <p:cNvSpPr txBox="1"/>
          <p:nvPr>
            <p:ph idx="12" type="sldNum"/>
          </p:nvPr>
        </p:nvSpPr>
        <p:spPr>
          <a:xfrm>
            <a:off x="886663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cxnSp>
        <p:nvCxnSpPr>
          <p:cNvPr id="234" name="Google Shape;234;p14"/>
          <p:cNvCxnSpPr/>
          <p:nvPr/>
        </p:nvCxnSpPr>
        <p:spPr>
          <a:xfrm>
            <a:off x="910975" y="5663184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33CC3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p14"/>
          <p:cNvSpPr/>
          <p:nvPr/>
        </p:nvSpPr>
        <p:spPr>
          <a:xfrm>
            <a:off x="1566600" y="1777418"/>
            <a:ext cx="4064061" cy="369332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Determine reference batche 03ADD009A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6" name="Google Shape;236;p14"/>
          <p:cNvGraphicFramePr/>
          <p:nvPr/>
        </p:nvGraphicFramePr>
        <p:xfrm>
          <a:off x="521208" y="2193239"/>
          <a:ext cx="11292840" cy="373075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37" name="Google Shape;237;p14"/>
          <p:cNvSpPr txBox="1"/>
          <p:nvPr/>
        </p:nvSpPr>
        <p:spPr>
          <a:xfrm>
            <a:off x="5938429" y="5687878"/>
            <a:ext cx="475488" cy="261610"/>
          </a:xfrm>
          <a:prstGeom prst="rect">
            <a:avLst/>
          </a:prstGeom>
          <a:solidFill>
            <a:srgbClr val="DE78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/>
          </a:p>
        </p:txBody>
      </p:sp>
      <p:cxnSp>
        <p:nvCxnSpPr>
          <p:cNvPr id="238" name="Google Shape;238;p14"/>
          <p:cNvCxnSpPr/>
          <p:nvPr/>
        </p:nvCxnSpPr>
        <p:spPr>
          <a:xfrm>
            <a:off x="6161768" y="5123998"/>
            <a:ext cx="0" cy="56388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9" name="Google Shape;239;p14"/>
          <p:cNvSpPr txBox="1"/>
          <p:nvPr/>
        </p:nvSpPr>
        <p:spPr>
          <a:xfrm>
            <a:off x="5858256" y="3610708"/>
            <a:ext cx="475488" cy="261610"/>
          </a:xfrm>
          <a:prstGeom prst="rect">
            <a:avLst/>
          </a:prstGeom>
          <a:solidFill>
            <a:srgbClr val="93C3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>
            <p:ph type="title"/>
          </p:nvPr>
        </p:nvSpPr>
        <p:spPr>
          <a:xfrm>
            <a:off x="785949" y="2598874"/>
            <a:ext cx="10515600" cy="132556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POST-DISTRIBUTION RESULTS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1353444" y="4221480"/>
            <a:ext cx="94632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low number of kits collected from the peripheral sites,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comparison of batches used only dilution panel</a:t>
            </a:r>
            <a:endParaRPr/>
          </a:p>
        </p:txBody>
      </p:sp>
      <p:sp>
        <p:nvSpPr>
          <p:cNvPr id="246" name="Google Shape;246;p15"/>
          <p:cNvSpPr txBox="1"/>
          <p:nvPr>
            <p:ph idx="12" type="sldNum"/>
          </p:nvPr>
        </p:nvSpPr>
        <p:spPr>
          <a:xfrm>
            <a:off x="855834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/>
          <p:nvPr>
            <p:ph type="title"/>
          </p:nvPr>
        </p:nvSpPr>
        <p:spPr>
          <a:xfrm>
            <a:off x="838200" y="365125"/>
            <a:ext cx="10515600" cy="924179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RESULTS</a:t>
            </a:r>
            <a:endParaRPr b="1"/>
          </a:p>
        </p:txBody>
      </p:sp>
      <p:sp>
        <p:nvSpPr>
          <p:cNvPr id="253" name="Google Shape;253;p16"/>
          <p:cNvSpPr txBox="1"/>
          <p:nvPr>
            <p:ph idx="12" type="sldNum"/>
          </p:nvPr>
        </p:nvSpPr>
        <p:spPr>
          <a:xfrm>
            <a:off x="9388353" y="63963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graphicFrame>
        <p:nvGraphicFramePr>
          <p:cNvPr id="254" name="Google Shape;254;p16"/>
          <p:cNvGraphicFramePr/>
          <p:nvPr/>
        </p:nvGraphicFramePr>
        <p:xfrm>
          <a:off x="975360" y="1382268"/>
          <a:ext cx="10119360" cy="453517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55" name="Google Shape;255;p16"/>
          <p:cNvSpPr/>
          <p:nvPr/>
        </p:nvSpPr>
        <p:spPr>
          <a:xfrm rot="-5400000">
            <a:off x="2008076" y="3707561"/>
            <a:ext cx="293239" cy="238915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"/>
          <p:cNvSpPr txBox="1"/>
          <p:nvPr/>
        </p:nvSpPr>
        <p:spPr>
          <a:xfrm>
            <a:off x="1248195" y="5216430"/>
            <a:ext cx="1677885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PMS Sessions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2355863" y="1346298"/>
            <a:ext cx="4758169" cy="36933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tests kits collected in health centers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6"/>
          <p:cNvSpPr txBox="1"/>
          <p:nvPr/>
        </p:nvSpPr>
        <p:spPr>
          <a:xfrm>
            <a:off x="537715" y="5888950"/>
            <a:ext cx="9424760" cy="92333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year, 25 health centers are selected. At least 100 samples of each type of test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expected (1 Determine kit, 4 Bioline kits, 5 Stat-Pak kits). On the 2020 and 2023 sessions, many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tests shortages have been observed in many health centers.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title"/>
          </p:nvPr>
        </p:nvSpPr>
        <p:spPr>
          <a:xfrm>
            <a:off x="838200" y="365125"/>
            <a:ext cx="11170920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RESULTS</a:t>
            </a:r>
            <a:endParaRPr b="1"/>
          </a:p>
        </p:txBody>
      </p:sp>
      <p:sp>
        <p:nvSpPr>
          <p:cNvPr id="265" name="Google Shape;26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graphicFrame>
        <p:nvGraphicFramePr>
          <p:cNvPr id="266" name="Google Shape;266;p17"/>
          <p:cNvGraphicFramePr/>
          <p:nvPr/>
        </p:nvGraphicFramePr>
        <p:xfrm>
          <a:off x="923545" y="19998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{F5EE42A8-519B-42EC-95CC-9034A820892F}</a:tableStyleId>
              </a:tblPr>
              <a:tblGrid>
                <a:gridCol w="2571750"/>
                <a:gridCol w="3401450"/>
                <a:gridCol w="2303325"/>
                <a:gridCol w="23122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Tests kits</a:t>
                      </a:r>
                      <a:endParaRPr/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Results (%)</a:t>
                      </a:r>
                      <a:endParaRPr/>
                    </a:p>
                  </a:txBody>
                  <a:tcPr marT="7625" marB="0" marR="7625" marL="7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Acceptance</a:t>
                      </a:r>
                      <a:endParaRPr/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Interpretation</a:t>
                      </a:r>
                      <a:endParaRPr b="0" i="0" sz="28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Determine</a:t>
                      </a:r>
                      <a:endParaRPr/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93.7-100</a:t>
                      </a:r>
                      <a:endParaRPr/>
                    </a:p>
                  </a:txBody>
                  <a:tcPr marT="7625" marB="0" marR="7625" marL="7625" anchor="b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≥90%</a:t>
                      </a:r>
                      <a:endParaRPr/>
                    </a:p>
                  </a:txBody>
                  <a:tcPr marT="7625" marB="0" marR="7625" marL="7625" anchor="ctr"/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Conforme</a:t>
                      </a:r>
                      <a:endParaRPr/>
                    </a:p>
                  </a:txBody>
                  <a:tcPr marT="7625" marB="0" marR="7625" marL="762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Bioline</a:t>
                      </a:r>
                      <a:endParaRPr/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/>
                    </a:p>
                  </a:txBody>
                  <a:tcPr marT="7625" marB="0" marR="7625" marL="7625" anchor="b"/>
                </a:tc>
                <a:tc vMerge="1"/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Stat-pak</a:t>
                      </a:r>
                      <a:endParaRPr b="0" i="0" sz="28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28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/>
                    </a:p>
                  </a:txBody>
                  <a:tcPr marT="7625" marB="0" marR="7625" marL="7625" anchor="b"/>
                </a:tc>
                <a:tc vMerge="1"/>
                <a:tc vMerge="1"/>
              </a:tr>
            </a:tbl>
          </a:graphicData>
        </a:graphic>
      </p:graphicFrame>
      <p:sp>
        <p:nvSpPr>
          <p:cNvPr id="267" name="Google Shape;267;p17"/>
          <p:cNvSpPr txBox="1"/>
          <p:nvPr/>
        </p:nvSpPr>
        <p:spPr>
          <a:xfrm>
            <a:off x="838199" y="5650992"/>
            <a:ext cx="10719817" cy="707886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tests collected and evaluated in post-distribution showed satisfactory performance according to the criteria defined using dilution panels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Quality HIV kits batches assessed  is acceptable both at the central medical stores and at the sites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No significant variation appeared between the batches evaluated.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Storage temperatures and humidity rate are within manufacturers' recommended ranges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Numerous tests kits stock-outs at the sites level</a:t>
            </a:r>
            <a:endParaRPr/>
          </a:p>
        </p:txBody>
      </p:sp>
      <p:sp>
        <p:nvSpPr>
          <p:cNvPr id="273" name="Google Shape;2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RESULTS</a:t>
            </a:r>
            <a:endParaRPr b="1"/>
          </a:p>
        </p:txBody>
      </p:sp>
      <p:sp>
        <p:nvSpPr>
          <p:cNvPr id="274" name="Google Shape;27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Development of a new database for the new HIV/Syphilis screening algorithms in Côte d'Ivoire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Characterization of an in-house panel in replacement of the commercial one expiring soon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Routine monitoring of any new test batch entering in the central medical store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Decentralization of some activities (PT, Certification, PMS, Misdiagnosis)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Develop the framework for PMS activity implementation including the report dissemination for decision making</a:t>
            </a:r>
            <a:endParaRPr/>
          </a:p>
        </p:txBody>
      </p:sp>
      <p:sp>
        <p:nvSpPr>
          <p:cNvPr id="280" name="Google Shape;28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WAY FORWARD</a:t>
            </a:r>
            <a:endParaRPr b="1"/>
          </a:p>
        </p:txBody>
      </p:sp>
      <p:sp>
        <p:nvSpPr>
          <p:cNvPr id="281" name="Google Shape;28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OUTLINE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INTRODUCTION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OBJECTIVES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METHODOLOGY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RESULTS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WAY FORWARD</a:t>
            </a:r>
            <a:endParaRPr/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ACKNOWLEDGMENT</a:t>
            </a:r>
            <a:endParaRPr b="1"/>
          </a:p>
        </p:txBody>
      </p:sp>
      <p:sp>
        <p:nvSpPr>
          <p:cNvPr id="287" name="Google Shape;287;p20"/>
          <p:cNvSpPr txBox="1"/>
          <p:nvPr>
            <p:ph idx="12" type="sldNum"/>
          </p:nvPr>
        </p:nvSpPr>
        <p:spPr>
          <a:xfrm>
            <a:off x="9311138" y="637938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pic>
        <p:nvPicPr>
          <p:cNvPr descr="IMG-20210429-WA0026" id="288" name="Google Shape;2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76" y="2309720"/>
            <a:ext cx="1492984" cy="118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6949" y="2352392"/>
            <a:ext cx="1683327" cy="101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2445" y="2395567"/>
            <a:ext cx="1591194" cy="104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56885" y="2322805"/>
            <a:ext cx="1455390" cy="118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3224" y="2344546"/>
            <a:ext cx="1690146" cy="11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8">
            <a:alphaModFix/>
          </a:blip>
          <a:srcRect b="7903" l="13610" r="9504" t="12455"/>
          <a:stretch/>
        </p:blipFill>
        <p:spPr>
          <a:xfrm>
            <a:off x="8261225" y="2204643"/>
            <a:ext cx="1339322" cy="136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3794" y="3876031"/>
            <a:ext cx="1411854" cy="129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71839" y="3773534"/>
            <a:ext cx="1554480" cy="15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86794" y="2198314"/>
            <a:ext cx="1170091" cy="117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24070" y="3705995"/>
            <a:ext cx="1416610" cy="158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514976" y="3876031"/>
            <a:ext cx="1636794" cy="116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17031" y="3705995"/>
            <a:ext cx="1607513" cy="134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/>
          <p:cNvPicPr preferRelativeResize="0"/>
          <p:nvPr/>
        </p:nvPicPr>
        <p:blipFill rotWithShape="1">
          <a:blip r:embed="rId15">
            <a:alphaModFix/>
          </a:blip>
          <a:srcRect b="24780" l="0" r="0" t="20238"/>
          <a:stretch/>
        </p:blipFill>
        <p:spPr>
          <a:xfrm>
            <a:off x="9180233" y="3922776"/>
            <a:ext cx="2095500" cy="115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03186" y="5275589"/>
            <a:ext cx="1494357" cy="130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071839" y="5266035"/>
            <a:ext cx="1631481" cy="130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0"/>
          <p:cNvPicPr preferRelativeResize="0"/>
          <p:nvPr/>
        </p:nvPicPr>
        <p:blipFill rotWithShape="1">
          <a:blip r:embed="rId18">
            <a:alphaModFix/>
          </a:blip>
          <a:srcRect b="22933" l="0" r="0" t="0"/>
          <a:stretch/>
        </p:blipFill>
        <p:spPr>
          <a:xfrm>
            <a:off x="3945255" y="5329373"/>
            <a:ext cx="1815465" cy="118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002655" y="5298802"/>
            <a:ext cx="1219631" cy="120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337801" y="5403850"/>
            <a:ext cx="1586743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869680" y="5194117"/>
            <a:ext cx="1543051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356733" y="5249037"/>
            <a:ext cx="1587856" cy="1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/>
          <p:nvPr>
            <p:ph type="title"/>
          </p:nvPr>
        </p:nvSpPr>
        <p:spPr>
          <a:xfrm>
            <a:off x="1016000" y="2409825"/>
            <a:ext cx="10515600" cy="1325563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THANKS YOU FOR ATTENTION</a:t>
            </a:r>
            <a:endParaRPr/>
          </a:p>
        </p:txBody>
      </p:sp>
      <p:sp>
        <p:nvSpPr>
          <p:cNvPr id="314" name="Google Shape;3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INTRODUCTION</a:t>
            </a:r>
            <a:endParaRPr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Post Marketing Surveillance (PMS) 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Monitors the safety, quality and efficacy of an IVD after it has been released on the market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Protects human and public health by reducing risks through continuous monitoring of IVDs placed on the market.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Ensures that the manufacturer complies with its obligations to assess the risks and/or mitigate the risks.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PMS activity started in Cote d’Ivoire in December 2019 conducted by the NPHL</a:t>
            </a:r>
            <a:endParaRPr/>
          </a:p>
        </p:txBody>
      </p:sp>
      <p:sp>
        <p:nvSpPr>
          <p:cNvPr id="108" name="Google Shape;10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6354001" y="2515362"/>
            <a:ext cx="5430647" cy="42164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85192" y="316751"/>
            <a:ext cx="11021008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566928" y="1852129"/>
            <a:ext cx="5430647" cy="638657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fr-FR">
                <a:solidFill>
                  <a:srgbClr val="FF0000"/>
                </a:solidFill>
              </a:rPr>
              <a:t>HTS sites algorithm</a:t>
            </a:r>
            <a:endParaRPr/>
          </a:p>
        </p:txBody>
      </p:sp>
      <p:sp>
        <p:nvSpPr>
          <p:cNvPr id="116" name="Google Shape;116;p4"/>
          <p:cNvSpPr txBox="1"/>
          <p:nvPr>
            <p:ph idx="2" type="body"/>
          </p:nvPr>
        </p:nvSpPr>
        <p:spPr>
          <a:xfrm>
            <a:off x="566928" y="2505075"/>
            <a:ext cx="5430647" cy="42164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 txBox="1"/>
          <p:nvPr>
            <p:ph idx="3" type="body"/>
          </p:nvPr>
        </p:nvSpPr>
        <p:spPr>
          <a:xfrm>
            <a:off x="6354002" y="1874003"/>
            <a:ext cx="5430646" cy="609736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fr-FR">
                <a:solidFill>
                  <a:srgbClr val="FF0000"/>
                </a:solidFill>
              </a:rPr>
              <a:t>Confirmatory Laboratory algorithm</a:t>
            </a:r>
            <a:endParaRPr/>
          </a:p>
        </p:txBody>
      </p:sp>
      <p:sp>
        <p:nvSpPr>
          <p:cNvPr id="118" name="Google Shape;11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pic>
        <p:nvPicPr>
          <p:cNvPr descr="Alere Determineâ¢ HIV-1/2" id="119" name="Google Shape;119;p4"/>
          <p:cNvPicPr preferRelativeResize="0"/>
          <p:nvPr/>
        </p:nvPicPr>
        <p:blipFill rotWithShape="1">
          <a:blip r:embed="rId3">
            <a:alphaModFix/>
          </a:blip>
          <a:srcRect b="7300" l="26469" r="30056" t="3464"/>
          <a:stretch/>
        </p:blipFill>
        <p:spPr>
          <a:xfrm>
            <a:off x="7574481" y="283816"/>
            <a:ext cx="803160" cy="1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20" y="2615184"/>
            <a:ext cx="4942665" cy="398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>
            <p:ph idx="4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7584" y="2633472"/>
            <a:ext cx="4800600" cy="38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94083" y="257602"/>
            <a:ext cx="1883827" cy="1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77641" y="336466"/>
            <a:ext cx="1388151" cy="1319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OBJECTIVES</a:t>
            </a:r>
            <a:endParaRPr/>
          </a:p>
        </p:txBody>
      </p:sp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b="1" lang="fr-FR">
                <a:solidFill>
                  <a:srgbClr val="FF0000"/>
                </a:solidFill>
              </a:rPr>
              <a:t>General</a:t>
            </a:r>
            <a:r>
              <a:rPr lang="fr-FR"/>
              <a:t> : To verify the performance of HIV rapid tests before distribution and after distribution at the site of use.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b="1" lang="fr-FR">
                <a:solidFill>
                  <a:srgbClr val="FF0000"/>
                </a:solidFill>
              </a:rPr>
              <a:t>Specific </a:t>
            </a:r>
            <a:r>
              <a:rPr lang="fr-FR"/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1- Evaluate any new batch coming in country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2- Carry out an inter-comparison of batches of HIV rapid tests from the national medical store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3- Evaluate the performance of HIV tests kits in districts and health facilities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 txBox="1"/>
          <p:nvPr>
            <p:ph idx="12" type="sldNum"/>
          </p:nvPr>
        </p:nvSpPr>
        <p:spPr>
          <a:xfrm>
            <a:off x="8546592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/>
        </p:nvSpPr>
        <p:spPr>
          <a:xfrm>
            <a:off x="485191" y="316751"/>
            <a:ext cx="11478207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fr-FR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>
            <p:ph idx="1" type="body"/>
          </p:nvPr>
        </p:nvSpPr>
        <p:spPr>
          <a:xfrm>
            <a:off x="485192" y="1825625"/>
            <a:ext cx="11478208" cy="4351338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b="1" lang="fr-FR">
                <a:solidFill>
                  <a:srgbClr val="FF0000"/>
                </a:solidFill>
              </a:rPr>
              <a:t>RANDOM SAMPLING</a:t>
            </a:r>
            <a:r>
              <a:rPr lang="fr-FR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 At the central medical store: NPSP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 Districts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 Health centers (CHU, CHR, HG, ESPC)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- 25 per/year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-</a:t>
            </a:r>
            <a:r>
              <a:rPr b="1" lang="fr-FR">
                <a:solidFill>
                  <a:srgbClr val="FF0000"/>
                </a:solidFill>
              </a:rPr>
              <a:t> 100 tests/lot</a:t>
            </a:r>
            <a:r>
              <a:rPr lang="fr-FR"/>
              <a:t> (Max 200 tests/ Site)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- Storage condition monitored (T°, Humidity rate): on site,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during transport after sampling, during storage until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evaluation at the NPHL</a:t>
            </a:r>
            <a:endParaRPr/>
          </a:p>
        </p:txBody>
      </p:sp>
      <p:pic>
        <p:nvPicPr>
          <p:cNvPr descr="La Nouvelle Pharmacie de la Santé Publique de Côte d'Ivoire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2772" y="1835897"/>
            <a:ext cx="2490627" cy="199169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2773" y="4107648"/>
            <a:ext cx="2490627" cy="206931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11117325" y="2858914"/>
            <a:ext cx="833883" cy="21544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Central d’achat</a:t>
            </a:r>
            <a:endParaRPr b="1"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7049201" y="2695625"/>
            <a:ext cx="365760" cy="88882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7414961" y="2873127"/>
            <a:ext cx="1577676" cy="4616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2020, 2023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7414961" y="2233960"/>
            <a:ext cx="1577676" cy="4616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9448800" y="64791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pic>
        <p:nvPicPr>
          <p:cNvPr descr="C:\Users\USER\Downloads\Kit de dertermine03012024.jpg" id="150" name="Google Shape;150;p7"/>
          <p:cNvPicPr preferRelativeResize="0"/>
          <p:nvPr/>
        </p:nvPicPr>
        <p:blipFill rotWithShape="1">
          <a:blip r:embed="rId3">
            <a:alphaModFix/>
          </a:blip>
          <a:srcRect b="1844" l="0" r="0" t="0"/>
          <a:stretch/>
        </p:blipFill>
        <p:spPr>
          <a:xfrm>
            <a:off x="321881" y="260984"/>
            <a:ext cx="4558983" cy="5934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7"/>
          <p:cNvGraphicFramePr/>
          <p:nvPr/>
        </p:nvGraphicFramePr>
        <p:xfrm>
          <a:off x="5294376" y="232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{F5EE42A8-519B-42EC-95CC-9034A820892F}</a:tableStyleId>
              </a:tblPr>
              <a:tblGrid>
                <a:gridCol w="495200"/>
                <a:gridCol w="3301850"/>
                <a:gridCol w="851500"/>
                <a:gridCol w="990425"/>
                <a:gridCol w="990425"/>
              </a:tblGrid>
              <a:tr h="250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N°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Etablissement sanitaire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Determine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Bioline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Stat-Pak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Abobo Nord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d’Abengourou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d’Odienné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Bondoukou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Bouaflé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Daloa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Dimbokro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Divo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9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Gagnoa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Guiglo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Katiola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Korhogo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Man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San Pedro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Séguela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Touba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EPHR de Yamoussoukro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CHU de Bouake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19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CHU de Cocody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CHU de Treichville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CHU de Yopougon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DDSHP d’Abobo-Ouest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DDSHP de Dimbokro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3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DDSHP de Koumassi-Port-Bouët-Vridi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DDSHP de Treichville-Marcory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DDSHP de Yamoussoukro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1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ESPC Abidjan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 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0 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  <a:tr h="20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28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/>
                        <a:t>Nouvelle PSP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100" marB="0" marR="4100" marL="410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4100" marB="0" marR="4100" marL="4100" anchor="b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4100" marB="0" marR="4100" marL="4100" anchor="b">
                    <a:solidFill>
                      <a:srgbClr val="EDEDED"/>
                    </a:solidFill>
                  </a:tcPr>
                </a:tc>
              </a:tr>
              <a:tr h="29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u="none" cap="none" strike="noStrike"/>
                        <a:t> 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600" u="none" cap="none" strike="noStrike">
                          <a:solidFill>
                            <a:srgbClr val="FF0000"/>
                          </a:solidFill>
                        </a:rPr>
                        <a:t>Total 16 EPHR, 4 DDSHP, 4 CHU, 8 ESPC</a:t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600" u="none" cap="none" strike="noStrike">
                          <a:solidFill>
                            <a:srgbClr val="FF0000"/>
                          </a:solidFill>
                        </a:rPr>
                        <a:t>37</a:t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600" u="none" cap="none" strike="noStrike">
                          <a:solidFill>
                            <a:srgbClr val="FF0000"/>
                          </a:solidFill>
                        </a:rPr>
                        <a:t>22</a:t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1600" u="none" cap="none" strike="noStrike">
                          <a:solidFill>
                            <a:srgbClr val="FF0000"/>
                          </a:solidFill>
                        </a:rPr>
                        <a:t>24</a:t>
                      </a:r>
                      <a:endParaRPr b="1" i="0" sz="16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100" marB="0" marR="4100" marL="4100" anchor="b"/>
                </a:tc>
              </a:tr>
            </a:tbl>
          </a:graphicData>
        </a:graphic>
      </p:graphicFrame>
      <p:sp>
        <p:nvSpPr>
          <p:cNvPr id="152" name="Google Shape;152;p7"/>
          <p:cNvSpPr txBox="1"/>
          <p:nvPr/>
        </p:nvSpPr>
        <p:spPr>
          <a:xfrm flipH="1">
            <a:off x="1273048" y="6258462"/>
            <a:ext cx="53126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COLLECTION SITE LOCATION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485192" y="1406525"/>
            <a:ext cx="1137660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b="1" lang="fr-FR">
                <a:solidFill>
                  <a:srgbClr val="FF0000"/>
                </a:solidFill>
              </a:rPr>
              <a:t>EVALUATION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fr-FR"/>
              <a:t>Use of panels characterized by 2 ELISA techniques in parallel +/- LIA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(In house Panels, Commercial Panels)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fr-FR"/>
              <a:t>Reference lot compared to subsidiary lots: Inter-lot comparison: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 txBox="1"/>
          <p:nvPr>
            <p:ph type="title"/>
          </p:nvPr>
        </p:nvSpPr>
        <p:spPr>
          <a:xfrm>
            <a:off x="596899" y="111123"/>
            <a:ext cx="11454687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METHODOLOGY</a:t>
            </a:r>
            <a:endParaRPr/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b="10781" l="0" r="27487" t="0"/>
          <a:stretch/>
        </p:blipFill>
        <p:spPr>
          <a:xfrm>
            <a:off x="1632234" y="4190867"/>
            <a:ext cx="3228759" cy="183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5246" y="4178515"/>
            <a:ext cx="1837787" cy="183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92" y="4333638"/>
            <a:ext cx="1395058" cy="136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0426" y="3795982"/>
            <a:ext cx="4511374" cy="221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>
            <p:ph idx="12" type="sldNum"/>
          </p:nvPr>
        </p:nvSpPr>
        <p:spPr>
          <a:xfrm>
            <a:off x="9427464" y="63730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sp>
        <p:nvSpPr>
          <p:cNvPr id="164" name="Google Shape;164;p8"/>
          <p:cNvSpPr/>
          <p:nvPr/>
        </p:nvSpPr>
        <p:spPr>
          <a:xfrm rot="-5400000">
            <a:off x="2454807" y="3950162"/>
            <a:ext cx="293239" cy="451913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485192" y="6396006"/>
            <a:ext cx="43342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 maison à partir de poche de sang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 rot="-5400000">
            <a:off x="2454808" y="3950162"/>
            <a:ext cx="293239" cy="451913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485193" y="6350286"/>
            <a:ext cx="4334256" cy="369332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house panel from NBTS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 rot="-5400000">
            <a:off x="5963507" y="5244630"/>
            <a:ext cx="293239" cy="190581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5081577" y="6344158"/>
            <a:ext cx="2268849" cy="369332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 panel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 rot="-5400000">
            <a:off x="9495689" y="3922730"/>
            <a:ext cx="293239" cy="451913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8005811" y="6328602"/>
            <a:ext cx="3272991" cy="369332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Characterisation algorithm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idx="1" type="body"/>
          </p:nvPr>
        </p:nvSpPr>
        <p:spPr>
          <a:xfrm>
            <a:off x="485192" y="1406525"/>
            <a:ext cx="1137660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b="1" lang="fr-FR">
                <a:solidFill>
                  <a:srgbClr val="FF0000"/>
                </a:solidFill>
              </a:rPr>
              <a:t>EVALUATION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78" name="Google Shape;178;p9"/>
          <p:cNvGraphicFramePr/>
          <p:nvPr/>
        </p:nvGraphicFramePr>
        <p:xfrm>
          <a:off x="694944" y="18366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{F5EE42A8-519B-42EC-95CC-9034A820892F}</a:tableStyleId>
              </a:tblPr>
              <a:tblGrid>
                <a:gridCol w="452025"/>
                <a:gridCol w="3373200"/>
                <a:gridCol w="5640975"/>
                <a:gridCol w="1598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/>
                        <a:t>Panel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/>
                        <a:t>Criteria </a:t>
                      </a:r>
                      <a:endParaRPr sz="2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/>
                        <a:t>Accepted results</a:t>
                      </a:r>
                      <a:endParaRPr sz="22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/>
                        <a:t>1</a:t>
                      </a:r>
                      <a:endParaRPr sz="2200"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200"/>
                        <a:t>Reference* </a:t>
                      </a:r>
                      <a:r>
                        <a:rPr lang="fr-FR" sz="1800"/>
                        <a:t>(100 members)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Analytical Sensitivity anti-VIH-1 et anti-VIH-2</a:t>
                      </a:r>
                      <a:endParaRPr sz="2200"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200"/>
                        <a:t>≥ 90%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/>
                        <a:t>2</a:t>
                      </a:r>
                      <a:endParaRPr sz="2200"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200"/>
                        <a:t>Dilution*</a:t>
                      </a:r>
                      <a:r>
                        <a:rPr b="1" lang="fr-FR" sz="1800"/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(6 panels: 4</a:t>
                      </a:r>
                      <a:r>
                        <a:rPr lang="fr-FR" sz="1800"/>
                        <a:t> VIH1, VIH2, VIH1 and 2, 13 members each)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None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Analytical Sensitivity</a:t>
                      </a:r>
                      <a:r>
                        <a:rPr lang="fr-FR" sz="2200"/>
                        <a:t> anti-VIH-1, anti VIH-2,</a:t>
                      </a:r>
                      <a:r>
                        <a:rPr lang="fr-FR" sz="2200"/>
                        <a:t>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None/>
                      </a:pPr>
                      <a:r>
                        <a:rPr lang="fr-FR" sz="2200"/>
                        <a:t>anti VIH-1+VIH-2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None/>
                      </a:pPr>
                      <a:r>
                        <a:rPr lang="fr-FR" sz="2200"/>
                        <a:t>Intra-analytical accuracy using the last positive</a:t>
                      </a:r>
                      <a:endParaRPr sz="2200"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200"/>
                        <a:t>≥ 90%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alibri"/>
                        <a:buNone/>
                      </a:pPr>
                      <a:r>
                        <a:rPr b="1" lang="fr-FR" sz="2200"/>
                        <a:t>≥ 80%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FBE4D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/>
                        <a:t>3</a:t>
                      </a:r>
                      <a:endParaRPr sz="2200"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200"/>
                        <a:t>Seroconversion**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fr-FR" sz="1800"/>
                        <a:t>(4 panels VIH1 de 21 membres)</a:t>
                      </a:r>
                      <a:endParaRPr b="0" sz="1800"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Analytical Sensitivity from newly infected patients specimen</a:t>
                      </a:r>
                      <a:endParaRPr sz="2200"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200"/>
                        <a:t>≥ 90%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/>
                        <a:t>4</a:t>
                      </a:r>
                      <a:endParaRPr sz="2200"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fr-FR" sz="2200"/>
                        <a:t>Low title**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fr-FR" sz="1800"/>
                        <a:t>(20 membres)</a:t>
                      </a:r>
                      <a:endParaRPr b="0" i="0" sz="1800"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Analytical Sensitivity with sera with a low optical density/threshold value ratio</a:t>
                      </a:r>
                      <a:endParaRPr sz="2200"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FR" sz="2200"/>
                        <a:t>≥ 80%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4E0B2"/>
                    </a:solidFill>
                  </a:tcPr>
                </a:tc>
              </a:tr>
            </a:tbl>
          </a:graphicData>
        </a:graphic>
      </p:graphicFrame>
      <p:sp>
        <p:nvSpPr>
          <p:cNvPr id="179" name="Google Shape;179;p9"/>
          <p:cNvSpPr txBox="1"/>
          <p:nvPr>
            <p:ph type="title"/>
          </p:nvPr>
        </p:nvSpPr>
        <p:spPr>
          <a:xfrm>
            <a:off x="596900" y="111123"/>
            <a:ext cx="11421364" cy="1325563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r-FR"/>
              <a:t>METHODOLOGY</a:t>
            </a:r>
            <a:endParaRPr/>
          </a:p>
        </p:txBody>
      </p:sp>
      <p:sp>
        <p:nvSpPr>
          <p:cNvPr id="180" name="Google Shape;18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2400"/>
              <a:t>‹#›</a:t>
            </a:fld>
            <a:endParaRPr sz="2400"/>
          </a:p>
        </p:txBody>
      </p:sp>
      <p:sp>
        <p:nvSpPr>
          <p:cNvPr id="181" name="Google Shape;181;p9"/>
          <p:cNvSpPr txBox="1"/>
          <p:nvPr/>
        </p:nvSpPr>
        <p:spPr>
          <a:xfrm>
            <a:off x="732080" y="5767368"/>
            <a:ext cx="3280636" cy="95410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 house Panel maison</a:t>
            </a:r>
            <a:endParaRPr/>
          </a:p>
        </p:txBody>
      </p:sp>
      <p:sp>
        <p:nvSpPr>
          <p:cNvPr id="182" name="Google Shape;182;p9"/>
          <p:cNvSpPr txBox="1"/>
          <p:nvPr/>
        </p:nvSpPr>
        <p:spPr>
          <a:xfrm>
            <a:off x="732080" y="6277302"/>
            <a:ext cx="3280636" cy="52322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 Commercial Panel 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2024-02-02T09:44:49Z</dcterms:created>
  <dc:creator>Compte Microsoft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2024-06-03T02:23:50Z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2c365b71-6116-4b19-acbd-5a92d429567e</vt:lpwstr>
  </property>
  <property fmtid="{D5CDD505-2E9C-101B-9397-08002B2CF9AE}" pid="8" name="MSIP_Label_8af03ff0-41c5-4c41-b55e-fabb8fae94be_ContentBits">
    <vt:lpwstr>0</vt:lpwstr>
  </property>
</Properties>
</file>